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 id="2147483951" r:id="rId5"/>
  </p:sldMasterIdLst>
  <p:notesMasterIdLst>
    <p:notesMasterId r:id="rId23"/>
  </p:notesMasterIdLst>
  <p:handoutMasterIdLst>
    <p:handoutMasterId r:id="rId24"/>
  </p:handoutMasterIdLst>
  <p:sldIdLst>
    <p:sldId id="523" r:id="rId6"/>
    <p:sldId id="320" r:id="rId7"/>
    <p:sldId id="532" r:id="rId8"/>
    <p:sldId id="536" r:id="rId9"/>
    <p:sldId id="548" r:id="rId10"/>
    <p:sldId id="537" r:id="rId11"/>
    <p:sldId id="534" r:id="rId12"/>
    <p:sldId id="533" r:id="rId13"/>
    <p:sldId id="541" r:id="rId14"/>
    <p:sldId id="538" r:id="rId15"/>
    <p:sldId id="539" r:id="rId16"/>
    <p:sldId id="550" r:id="rId17"/>
    <p:sldId id="540" r:id="rId18"/>
    <p:sldId id="544" r:id="rId19"/>
    <p:sldId id="543" r:id="rId20"/>
    <p:sldId id="545" r:id="rId21"/>
    <p:sldId id="281" r:id="rId22"/>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C0F8"/>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84" autoAdjust="0"/>
    <p:restoredTop sz="91293" autoAdjust="0"/>
  </p:normalViewPr>
  <p:slideViewPr>
    <p:cSldViewPr snapToGrid="0" showGuides="1">
      <p:cViewPr varScale="1">
        <p:scale>
          <a:sx n="110" d="100"/>
          <a:sy n="110" d="100"/>
        </p:scale>
        <p:origin x="1123" y="82"/>
      </p:cViewPr>
      <p:guideLst>
        <p:guide orient="horz" pos="888"/>
        <p:guide pos="3839"/>
      </p:guideLst>
    </p:cSldViewPr>
  </p:slideViewPr>
  <p:notesTextViewPr>
    <p:cViewPr>
      <p:scale>
        <a:sx n="1" d="1"/>
        <a:sy n="1" d="1"/>
      </p:scale>
      <p:origin x="0" y="0"/>
    </p:cViewPr>
  </p:notesTextViewPr>
  <p:sorterViewPr>
    <p:cViewPr varScale="1">
      <p:scale>
        <a:sx n="149" d="100"/>
        <a:sy n="149" d="100"/>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8/5/2020</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dirty="0"/>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8/5/2020</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dirty="0"/>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2CD761B-C274-6149-A5B3-88D968840599}"/>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6022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1440607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705499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2983704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2819214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4413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image" Target="../media/image3.png"/><Relationship Id="rId4" Type="http://schemas.openxmlformats.org/officeDocument/2006/relationships/slideLayout" Target="../slideLayouts/slideLayout10.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7DBFF2B7-B79E-EF48-B282-8126976ED46B}"/>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D9DB5608-1AFA-4746-9A19-C4AE73A23EFE}"/>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3886778190"/>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mailto:miller86@llnl.gov" TargetMode="External"/><Relationship Id="rId2" Type="http://schemas.openxmlformats.org/officeDocument/2006/relationships/hyperlink" Target="https://ecp-ci.gitlab.io/"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betterscientificsoftware/hello-numerical-world-atpesc-2020"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71983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endParaRPr lang="en-US" u="sng" dirty="0"/>
          </a:p>
          <a:p>
            <a:r>
              <a:rPr lang="en-US" u="sng" dirty="0"/>
              <a:t>Mark C. Miller</a:t>
            </a:r>
            <a:br>
              <a:rPr lang="en-US" u="sng" dirty="0"/>
            </a:br>
            <a:r>
              <a:rPr lang="en-US" sz="2000" dirty="0"/>
              <a:t>Lawrence Livermore National Laboratory</a:t>
            </a:r>
          </a:p>
          <a:p>
            <a:endParaRPr lang="en-US" sz="2000" dirty="0"/>
          </a:p>
          <a:p>
            <a:r>
              <a:rPr lang="en-US" sz="2000" dirty="0"/>
              <a:t>Software Productivity Track, ATPESC 2020</a:t>
            </a:r>
          </a:p>
        </p:txBody>
      </p:sp>
      <p:pic>
        <p:nvPicPr>
          <p:cNvPr id="4" name="Picture 3">
            <a:extLst>
              <a:ext uri="{FF2B5EF4-FFF2-40B4-BE49-F238E27FC236}">
                <a16:creationId xmlns:a16="http://schemas.microsoft.com/office/drawing/2014/main" id="{5819DA04-90AB-4E13-A292-1CC240E85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A3A1E9BC-2D15-4DFB-85F2-C165DDACA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55503C-5B80-42B0-ACFC-C6C723BFA976}"/>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endParaRPr lang="en-US" dirty="0"/>
          </a:p>
          <a:p>
            <a:r>
              <a:rPr lang="en-US" dirty="0"/>
              <a:t>Non-GitLab projects </a:t>
            </a:r>
            <a:r>
              <a:rPr lang="en-US" i="1" dirty="0"/>
              <a:t>mirror</a:t>
            </a:r>
            <a:r>
              <a:rPr lang="en-US" dirty="0"/>
              <a:t> into GitLab</a:t>
            </a:r>
          </a:p>
          <a:p>
            <a:endParaRPr lang="en-US" dirty="0"/>
          </a:p>
          <a:p>
            <a:r>
              <a:rPr lang="en-US" dirty="0"/>
              <a:t>Complex-wide Federation via OSTI</a:t>
            </a:r>
          </a:p>
          <a:p>
            <a:pPr lvl="1"/>
            <a:r>
              <a:rPr lang="en-US" dirty="0"/>
              <a:t>Many hurdles still to overcome</a:t>
            </a:r>
          </a:p>
          <a:p>
            <a:pPr lvl="1"/>
            <a:r>
              <a:rPr lang="en-US" dirty="0"/>
              <a:t>Manual federation possible…but non-trivial</a:t>
            </a:r>
          </a:p>
          <a:p>
            <a:pPr lvl="1"/>
            <a:endParaRPr lang="en-US" dirty="0"/>
          </a:p>
          <a:p>
            <a:r>
              <a:rPr lang="en-US" dirty="0"/>
              <a:t>Documentation and on-boarding help</a:t>
            </a:r>
          </a:p>
          <a:p>
            <a:pPr lvl="1"/>
            <a:r>
              <a:rPr lang="en-US" dirty="0">
                <a:hlinkClick r:id="rId2"/>
              </a:rPr>
              <a:t>https://ecp-ci.gitlab.io</a:t>
            </a:r>
            <a:endParaRPr lang="en-US" dirty="0"/>
          </a:p>
          <a:p>
            <a:pPr lvl="1"/>
            <a:r>
              <a:rPr lang="en-US" dirty="0"/>
              <a:t>email me, </a:t>
            </a:r>
            <a:r>
              <a:rPr lang="en-US" dirty="0">
                <a:hlinkClick r:id="rId3"/>
              </a:rPr>
              <a:t>miller86@llnl.gov</a:t>
            </a:r>
            <a:r>
              <a:rPr lang="en-US" dirty="0"/>
              <a:t> for on-boarding contacts</a:t>
            </a:r>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B304-CD9A-9D4C-9745-67E84C472FCC}"/>
              </a:ext>
            </a:extLst>
          </p:cNvPr>
          <p:cNvSpPr>
            <a:spLocks noGrp="1"/>
          </p:cNvSpPr>
          <p:nvPr>
            <p:ph type="title"/>
          </p:nvPr>
        </p:nvSpPr>
        <p:spPr/>
        <p:txBody>
          <a:bodyPr/>
          <a:lstStyle/>
          <a:p>
            <a:r>
              <a:rPr lang="en-US" dirty="0"/>
              <a:t>https://github.com/betterscientificsoftware/hello-numerical-world</a:t>
            </a:r>
          </a:p>
        </p:txBody>
      </p:sp>
      <p:pic>
        <p:nvPicPr>
          <p:cNvPr id="4" name="Content Placeholder 3">
            <a:extLst>
              <a:ext uri="{FF2B5EF4-FFF2-40B4-BE49-F238E27FC236}">
                <a16:creationId xmlns:a16="http://schemas.microsoft.com/office/drawing/2014/main" id="{A144A838-71FE-704D-A387-F03024D7F424}"/>
              </a:ext>
            </a:extLst>
          </p:cNvPr>
          <p:cNvPicPr>
            <a:picLocks noGrp="1" noChangeAspect="1"/>
          </p:cNvPicPr>
          <p:nvPr>
            <p:ph idx="1"/>
          </p:nvPr>
        </p:nvPicPr>
        <p:blipFill>
          <a:blip r:embed="rId2"/>
          <a:stretch>
            <a:fillRect/>
          </a:stretch>
        </p:blipFill>
        <p:spPr>
          <a:xfrm>
            <a:off x="1716032" y="1736725"/>
            <a:ext cx="8667860" cy="4048125"/>
          </a:xfrm>
          <a:prstGeom prst="rect">
            <a:avLst/>
          </a:prstGeom>
        </p:spPr>
      </p:pic>
    </p:spTree>
    <p:extLst>
      <p:ext uri="{BB962C8B-B14F-4D97-AF65-F5344CB8AC3E}">
        <p14:creationId xmlns:p14="http://schemas.microsoft.com/office/powerpoint/2010/main" val="701695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675477212"/>
              </p:ext>
            </p:extLst>
          </p:nvPr>
        </p:nvGraphicFramePr>
        <p:xfrm>
          <a:off x="437976" y="2868930"/>
          <a:ext cx="5531933" cy="3266440"/>
        </p:xfrm>
        <a:graphic>
          <a:graphicData uri="http://schemas.openxmlformats.org/drawingml/2006/table">
            <a:tbl>
              <a:tblPr firstRow="1" bandRow="1">
                <a:tableStyleId>{5C22544A-7EE6-4342-B048-85BDC9FD1C3A}</a:tableStyleId>
              </a:tblPr>
              <a:tblGrid>
                <a:gridCol w="1075864">
                  <a:extLst>
                    <a:ext uri="{9D8B030D-6E8A-4147-A177-3AD203B41FA5}">
                      <a16:colId xmlns:a16="http://schemas.microsoft.com/office/drawing/2014/main" val="3111521380"/>
                    </a:ext>
                  </a:extLst>
                </a:gridCol>
                <a:gridCol w="2986908">
                  <a:extLst>
                    <a:ext uri="{9D8B030D-6E8A-4147-A177-3AD203B41FA5}">
                      <a16:colId xmlns:a16="http://schemas.microsoft.com/office/drawing/2014/main" val="3277590920"/>
                    </a:ext>
                  </a:extLst>
                </a:gridCol>
                <a:gridCol w="1469161">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dirty="0"/>
                        <a:t>.</a:t>
                      </a:r>
                      <a:br>
                        <a:rPr lang="en-US" dirty="0"/>
                      </a:br>
                      <a:r>
                        <a:rPr lang="en-US" dirty="0"/>
                        <a:t>.</a:t>
                      </a:r>
                      <a:br>
                        <a:rPr lang="en-US" dirty="0"/>
                      </a:br>
                      <a:r>
                        <a:rPr lang="en-US" dirty="0"/>
                        <a: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p:blipFill>
        <p:spPr>
          <a:xfrm>
            <a:off x="6218238" y="3149300"/>
            <a:ext cx="5532437" cy="2192937"/>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p:txBody>
          <a:bodyPr/>
          <a:lstStyle/>
          <a:p>
            <a:pPr algn="ctr"/>
            <a:r>
              <a:rPr lang="en-US" dirty="0"/>
              <a:t>Example .travis.yml file</a:t>
            </a:r>
            <a:br>
              <a:rPr lang="en-US" dirty="0"/>
            </a:br>
            <a:r>
              <a:rPr lang="en-US" dirty="0"/>
              <a:t>(also doing coverage analysis)</a:t>
            </a:r>
          </a:p>
        </p:txBody>
      </p:sp>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p:blipFill>
        <p:spPr>
          <a:xfrm>
            <a:off x="6218238" y="3149300"/>
            <a:ext cx="5532437" cy="2192937"/>
          </a:xfrm>
          <a:prstGeom prst="rect">
            <a:avLst/>
          </a:prstGeom>
        </p:spPr>
      </p:pic>
      <p:sp>
        <p:nvSpPr>
          <p:cNvPr id="12" name="Left Brace 11">
            <a:extLst>
              <a:ext uri="{FF2B5EF4-FFF2-40B4-BE49-F238E27FC236}">
                <a16:creationId xmlns:a16="http://schemas.microsoft.com/office/drawing/2014/main" id="{03A758F8-B4E2-D549-83F9-4C43522F1012}"/>
              </a:ext>
            </a:extLst>
          </p:cNvPr>
          <p:cNvSpPr/>
          <p:nvPr/>
        </p:nvSpPr>
        <p:spPr>
          <a:xfrm>
            <a:off x="5537200" y="3181485"/>
            <a:ext cx="477520" cy="8268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224861EB-5639-824C-BC8F-09A2B6DCCAEB}"/>
              </a:ext>
            </a:extLst>
          </p:cNvPr>
          <p:cNvSpPr txBox="1"/>
          <p:nvPr/>
        </p:nvSpPr>
        <p:spPr>
          <a:xfrm>
            <a:off x="3206818" y="3369667"/>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5" name="Left Brace 14">
            <a:extLst>
              <a:ext uri="{FF2B5EF4-FFF2-40B4-BE49-F238E27FC236}">
                <a16:creationId xmlns:a16="http://schemas.microsoft.com/office/drawing/2014/main" id="{9018D179-5EB2-4E48-BA65-F3037C6899D1}"/>
              </a:ext>
            </a:extLst>
          </p:cNvPr>
          <p:cNvSpPr/>
          <p:nvPr/>
        </p:nvSpPr>
        <p:spPr>
          <a:xfrm>
            <a:off x="5537200" y="4256343"/>
            <a:ext cx="477520" cy="6236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04E03340-E17A-9C48-9B85-9B90D4754C5A}"/>
              </a:ext>
            </a:extLst>
          </p:cNvPr>
          <p:cNvSpPr txBox="1"/>
          <p:nvPr/>
        </p:nvSpPr>
        <p:spPr>
          <a:xfrm>
            <a:off x="3463299" y="4351162"/>
            <a:ext cx="2073901"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a:t>
            </a:r>
          </a:p>
        </p:txBody>
      </p:sp>
      <p:grpSp>
        <p:nvGrpSpPr>
          <p:cNvPr id="3" name="Group 2">
            <a:extLst>
              <a:ext uri="{FF2B5EF4-FFF2-40B4-BE49-F238E27FC236}">
                <a16:creationId xmlns:a16="http://schemas.microsoft.com/office/drawing/2014/main" id="{BFEFACAF-1314-914E-9B7D-A778511E482F}"/>
              </a:ext>
            </a:extLst>
          </p:cNvPr>
          <p:cNvGrpSpPr/>
          <p:nvPr/>
        </p:nvGrpSpPr>
        <p:grpSpPr>
          <a:xfrm>
            <a:off x="1300715" y="1749515"/>
            <a:ext cx="5268251" cy="1929106"/>
            <a:chOff x="1300715" y="1749515"/>
            <a:chExt cx="5268251" cy="1929106"/>
          </a:xfrm>
        </p:grpSpPr>
        <p:cxnSp>
          <p:nvCxnSpPr>
            <p:cNvPr id="18" name="Straight Arrow Connector 17">
              <a:extLst>
                <a:ext uri="{FF2B5EF4-FFF2-40B4-BE49-F238E27FC236}">
                  <a16:creationId xmlns:a16="http://schemas.microsoft.com/office/drawing/2014/main" id="{E8052009-7783-6547-A4F6-67C5737CE5D2}"/>
                </a:ext>
              </a:extLst>
            </p:cNvPr>
            <p:cNvCxnSpPr>
              <a:cxnSpLocks/>
            </p:cNvCxnSpPr>
            <p:nvPr/>
          </p:nvCxnSpPr>
          <p:spPr>
            <a:xfrm>
              <a:off x="3898760" y="2177571"/>
              <a:ext cx="2670206" cy="1501050"/>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ECA5B2E5-A544-1849-B69C-F045A18786DC}"/>
                </a:ext>
              </a:extLst>
            </p:cNvPr>
            <p:cNvSpPr txBox="1"/>
            <p:nvPr/>
          </p:nvSpPr>
          <p:spPr>
            <a:xfrm>
              <a:off x="1300715" y="1749515"/>
              <a:ext cx="4330929" cy="433965"/>
            </a:xfrm>
            <a:prstGeom prst="rect">
              <a:avLst/>
            </a:prstGeom>
            <a:noFill/>
          </p:spPr>
          <p:txBody>
            <a:bodyPr wrap="none" lIns="118872" tIns="91440" rIns="118872" bIns="91440" rtlCol="0" anchor="ctr" anchorCtr="0">
              <a:spAutoFit/>
            </a:bodyPr>
            <a:lstStyle/>
            <a:p>
              <a:pPr algn="l">
                <a:lnSpc>
                  <a:spcPct val="90000"/>
                </a:lnSpc>
              </a:pPr>
              <a:r>
                <a:rPr lang="en-US" dirty="0"/>
                <a:t>Keywords specific to service being used</a:t>
              </a:r>
            </a:p>
          </p:txBody>
        </p:sp>
      </p:grpSp>
      <p:sp>
        <p:nvSpPr>
          <p:cNvPr id="4" name="Rectangle 3">
            <a:extLst>
              <a:ext uri="{FF2B5EF4-FFF2-40B4-BE49-F238E27FC236}">
                <a16:creationId xmlns:a16="http://schemas.microsoft.com/office/drawing/2014/main" id="{8705E03A-ADD4-5940-AECC-66EFBB2DD626}"/>
              </a:ext>
            </a:extLst>
          </p:cNvPr>
          <p:cNvSpPr/>
          <p:nvPr/>
        </p:nvSpPr>
        <p:spPr>
          <a:xfrm>
            <a:off x="11354602" y="4351162"/>
            <a:ext cx="386294" cy="365217"/>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62770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2"/>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619C-E7D3-1F45-94EC-C097C6B0C076}"/>
              </a:ext>
            </a:extLst>
          </p:cNvPr>
          <p:cNvSpPr>
            <a:spLocks noGrp="1"/>
          </p:cNvSpPr>
          <p:nvPr>
            <p:ph type="title"/>
          </p:nvPr>
        </p:nvSpPr>
        <p:spPr/>
        <p:txBody>
          <a:bodyPr/>
          <a:lstStyle/>
          <a:p>
            <a:r>
              <a:rPr lang="en-US" dirty="0"/>
              <a:t>After Hours Hands-on Lesson</a:t>
            </a:r>
            <a:br>
              <a:rPr lang="en-US" dirty="0"/>
            </a:br>
            <a:r>
              <a:rPr lang="en-US" dirty="0"/>
              <a:t>(Video demo to be uploaded to YouTube)</a:t>
            </a:r>
          </a:p>
        </p:txBody>
      </p:sp>
      <p:sp>
        <p:nvSpPr>
          <p:cNvPr id="3" name="Text Placeholder 2">
            <a:extLst>
              <a:ext uri="{FF2B5EF4-FFF2-40B4-BE49-F238E27FC236}">
                <a16:creationId xmlns:a16="http://schemas.microsoft.com/office/drawing/2014/main" id="{54BDAAD0-07B9-5443-BB48-9506D45EED7E}"/>
              </a:ext>
            </a:extLst>
          </p:cNvPr>
          <p:cNvSpPr>
            <a:spLocks noGrp="1"/>
          </p:cNvSpPr>
          <p:nvPr>
            <p:ph type="body" idx="1"/>
          </p:nvPr>
        </p:nvSpPr>
        <p:spPr/>
        <p:txBody>
          <a:bodyPr/>
          <a:lstStyle/>
          <a:p>
            <a:endParaRPr lang="en-US" dirty="0"/>
          </a:p>
        </p:txBody>
      </p:sp>
      <p:sp>
        <p:nvSpPr>
          <p:cNvPr id="4" name="Content Placeholder 3">
            <a:extLst>
              <a:ext uri="{FF2B5EF4-FFF2-40B4-BE49-F238E27FC236}">
                <a16:creationId xmlns:a16="http://schemas.microsoft.com/office/drawing/2014/main" id="{008F1DD3-4E44-A545-A031-5370D7E4F31D}"/>
              </a:ext>
            </a:extLst>
          </p:cNvPr>
          <p:cNvSpPr>
            <a:spLocks noGrp="1"/>
          </p:cNvSpPr>
          <p:nvPr>
            <p:ph sz="half" idx="2"/>
          </p:nvPr>
        </p:nvSpPr>
        <p:spPr/>
        <p:txBody>
          <a:bodyPr>
            <a:normAutofit fontScale="92500" lnSpcReduction="20000"/>
          </a:bodyPr>
          <a:lstStyle/>
          <a:p>
            <a:r>
              <a:rPr lang="en-US" dirty="0"/>
              <a:t>Follow QR code to </a:t>
            </a:r>
            <a:r>
              <a:rPr lang="en-US" dirty="0">
                <a:hlinkClick r:id="rId2"/>
              </a:rPr>
              <a:t>GitHub repository</a:t>
            </a:r>
            <a:endParaRPr lang="en-US" dirty="0"/>
          </a:p>
          <a:p>
            <a:r>
              <a:rPr lang="en-US" dirty="0"/>
              <a:t>Fork the repo</a:t>
            </a:r>
          </a:p>
          <a:p>
            <a:r>
              <a:rPr lang="en-US" dirty="0"/>
              <a:t>Create .travis.yml</a:t>
            </a:r>
          </a:p>
          <a:p>
            <a:r>
              <a:rPr lang="en-US" dirty="0"/>
              <a:t>Submit Pull Request (PR)</a:t>
            </a:r>
          </a:p>
          <a:p>
            <a:r>
              <a:rPr lang="en-US" dirty="0"/>
              <a:t>Increase coverage</a:t>
            </a:r>
          </a:p>
          <a:p>
            <a:pPr lvl="1"/>
            <a:r>
              <a:rPr lang="en-US" dirty="0"/>
              <a:t>Change ‘check’ to “check_all”</a:t>
            </a:r>
          </a:p>
          <a:p>
            <a:r>
              <a:rPr lang="en-US" dirty="0"/>
              <a:t>Update the PR</a:t>
            </a:r>
          </a:p>
          <a:p>
            <a:r>
              <a:rPr lang="en-US" dirty="0"/>
              <a:t>Extra credit…fail PR if coverage drops</a:t>
            </a:r>
          </a:p>
          <a:p>
            <a:pPr lvl="1"/>
            <a:r>
              <a:rPr lang="en-US" dirty="0"/>
              <a:t>Hint: read </a:t>
            </a:r>
            <a:r>
              <a:rPr lang="en-US" dirty="0" err="1"/>
              <a:t>codecov.io</a:t>
            </a:r>
            <a:r>
              <a:rPr lang="en-US" dirty="0"/>
              <a:t> docs</a:t>
            </a:r>
          </a:p>
        </p:txBody>
      </p:sp>
      <p:pic>
        <p:nvPicPr>
          <p:cNvPr id="7" name="Picture 6">
            <a:extLst>
              <a:ext uri="{FF2B5EF4-FFF2-40B4-BE49-F238E27FC236}">
                <a16:creationId xmlns:a16="http://schemas.microsoft.com/office/drawing/2014/main" id="{AE1B071A-E0DE-B940-A5F2-AD140F093DEF}"/>
              </a:ext>
            </a:extLst>
          </p:cNvPr>
          <p:cNvPicPr>
            <a:picLocks noChangeAspect="1"/>
          </p:cNvPicPr>
          <p:nvPr/>
        </p:nvPicPr>
        <p:blipFill>
          <a:blip r:embed="rId3"/>
          <a:stretch>
            <a:fillRect/>
          </a:stretch>
        </p:blipFill>
        <p:spPr>
          <a:xfrm>
            <a:off x="8619810" y="220312"/>
            <a:ext cx="2715891" cy="2830896"/>
          </a:xfrm>
          <a:prstGeom prst="rect">
            <a:avLst/>
          </a:prstGeom>
        </p:spPr>
      </p:pic>
    </p:spTree>
    <p:extLst>
      <p:ext uri="{BB962C8B-B14F-4D97-AF65-F5344CB8AC3E}">
        <p14:creationId xmlns:p14="http://schemas.microsoft.com/office/powerpoint/2010/main" val="1717330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879117"/>
          <a:ext cx="11127467" cy="556260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 (Central TZ)</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9:30am-9:45am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9:45am-10:15am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Katherine M. Riley, ANL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10:15am-10:45am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a:t>
                      </a:r>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10:45am-11:00am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Git Workflows</a:t>
                      </a:r>
                      <a:endParaRPr lang="en-US" sz="1600" dirty="0"/>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i="1" dirty="0">
                          <a:solidFill>
                            <a:schemeClr val="tx2"/>
                          </a:solidFill>
                          <a:effectLst/>
                        </a:rPr>
                        <a:t>11:00am-11:15am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Break (and Q&amp;A with speakers)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chemeClr val="tx2"/>
                        </a:solidFill>
                      </a:endParaRP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0" u="none" strike="noStrike" dirty="0">
                          <a:solidFill>
                            <a:schemeClr val="tx1"/>
                          </a:solidFill>
                          <a:effectLst/>
                          <a:latin typeface="Arial" panose="020B0604020202020204" pitchFamily="34" charset="0"/>
                        </a:rPr>
                        <a:t>11:15am-12:00pm</a:t>
                      </a:r>
                      <a:endParaRPr lang="en-US" sz="3600" i="0" dirty="0">
                        <a:solidFill>
                          <a:schemeClr val="tx1"/>
                        </a:solidFill>
                        <a:effectLst/>
                      </a:endParaRPr>
                    </a:p>
                  </a:txBody>
                  <a:tcPr marL="63500" marR="63500" marT="63500" marB="63500"/>
                </a:tc>
                <a:tc>
                  <a:txBody>
                    <a:bodyPr/>
                    <a:lstStyle/>
                    <a:p>
                      <a:pPr>
                        <a:lnSpc>
                          <a:spcPct val="100000"/>
                        </a:lnSpc>
                      </a:pPr>
                      <a:r>
                        <a:rPr lang="en-US" sz="1600" i="0" dirty="0">
                          <a:solidFill>
                            <a:schemeClr val="tx1"/>
                          </a:solidFill>
                        </a:rPr>
                        <a:t>04</a:t>
                      </a:r>
                    </a:p>
                  </a:txBody>
                  <a:tcPr/>
                </a:tc>
                <a:tc>
                  <a:txBody>
                    <a:bodyPr/>
                    <a:lstStyle/>
                    <a:p>
                      <a:pPr>
                        <a:lnSpc>
                          <a:spcPct val="100000"/>
                        </a:lnSpc>
                      </a:pPr>
                      <a:r>
                        <a:rPr lang="en-US" sz="1600" b="0" i="0" u="none" strike="noStrike" kern="1200" dirty="0">
                          <a:solidFill>
                            <a:schemeClr val="tx1"/>
                          </a:solidFill>
                          <a:effectLst/>
                          <a:latin typeface="+mn-lt"/>
                          <a:ea typeface="+mn-ea"/>
                          <a:cs typeface="+mn-cs"/>
                        </a:rPr>
                        <a:t>Software Design</a:t>
                      </a:r>
                      <a:endParaRPr lang="en-US" sz="1600" i="0" dirty="0">
                        <a:solidFill>
                          <a:schemeClr val="tx1"/>
                        </a:solidFill>
                      </a:endParaRPr>
                    </a:p>
                  </a:txBody>
                  <a:tcPr/>
                </a:tc>
                <a:tc>
                  <a:txBody>
                    <a:bodyPr/>
                    <a:lstStyle/>
                    <a:p>
                      <a:pPr>
                        <a:lnSpc>
                          <a:spcPct val="100000"/>
                        </a:lnSpc>
                      </a:pPr>
                      <a:r>
                        <a:rPr lang="en-US" sz="1600" i="0" dirty="0">
                          <a:solidFill>
                            <a:schemeClr val="tx1"/>
                          </a:solidFill>
                        </a:rPr>
                        <a:t>Anshu Dubey, ANL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i="0" dirty="0">
                          <a:solidFill>
                            <a:schemeClr val="tx1"/>
                          </a:solidFill>
                          <a:effectLst/>
                        </a:rPr>
                        <a:t>12:00pm-12:45pm</a:t>
                      </a:r>
                    </a:p>
                  </a:txBody>
                  <a:tcPr marL="63500" marR="63500" marT="63500" marB="63500"/>
                </a:tc>
                <a:tc>
                  <a:txBody>
                    <a:bodyPr/>
                    <a:lstStyle/>
                    <a:p>
                      <a:pPr>
                        <a:lnSpc>
                          <a:spcPct val="100000"/>
                        </a:lnSpc>
                      </a:pPr>
                      <a:r>
                        <a:rPr lang="en-US" sz="1600" i="0" dirty="0">
                          <a:solidFill>
                            <a:schemeClr val="tx1"/>
                          </a:solidFill>
                        </a:rPr>
                        <a:t>05</a:t>
                      </a:r>
                    </a:p>
                  </a:txBody>
                  <a:tcPr/>
                </a:tc>
                <a:tc>
                  <a:txBody>
                    <a:bodyPr/>
                    <a:lstStyle/>
                    <a:p>
                      <a:pPr>
                        <a:lnSpc>
                          <a:spcPct val="100000"/>
                        </a:lnSpc>
                      </a:pPr>
                      <a:r>
                        <a:rPr lang="en-US" sz="1600" i="0" dirty="0">
                          <a:solidFill>
                            <a:schemeClr val="tx1"/>
                          </a:solidFill>
                        </a:rPr>
                        <a:t>Software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073672808"/>
                  </a:ext>
                </a:extLst>
              </a:tr>
              <a:tr h="370840">
                <a:tc>
                  <a:txBody>
                    <a:bodyPr/>
                    <a:lstStyle/>
                    <a:p>
                      <a:pPr rtl="0" fontAlgn="t">
                        <a:spcBef>
                          <a:spcPts val="0"/>
                        </a:spcBef>
                        <a:spcAft>
                          <a:spcPts val="0"/>
                        </a:spcAft>
                      </a:pPr>
                      <a:r>
                        <a:rPr lang="en-US" sz="1600" b="0" i="1" u="none" strike="noStrike" dirty="0">
                          <a:solidFill>
                            <a:schemeClr val="tx2"/>
                          </a:solidFill>
                          <a:effectLst/>
                          <a:latin typeface="Arial" panose="020B0604020202020204" pitchFamily="34" charset="0"/>
                        </a:rPr>
                        <a:t>12:45pm-1:45pm</a:t>
                      </a:r>
                      <a:endParaRPr lang="en-US" sz="3600" i="1" dirty="0">
                        <a:solidFill>
                          <a:schemeClr val="tx2"/>
                        </a:solidFill>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Lunch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1:45pm-2:00pm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Agile Methodologies Redux</a:t>
                      </a:r>
                    </a:p>
                  </a:txBody>
                  <a:tcPr/>
                </a:tc>
                <a:tc>
                  <a:txBody>
                    <a:bodyPr/>
                    <a:lstStyle/>
                    <a:p>
                      <a:pPr>
                        <a:lnSpc>
                          <a:spcPct val="100000"/>
                        </a:lnSpc>
                      </a:pPr>
                      <a:r>
                        <a:rPr lang="en-US" sz="1600" dirty="0"/>
                        <a:t>James M. </a:t>
                      </a:r>
                      <a:r>
                        <a:rPr lang="en-US" sz="1600" dirty="0" err="1"/>
                        <a:t>Willenbing</a:t>
                      </a:r>
                      <a:r>
                        <a:rPr lang="en-US" sz="1600" dirty="0"/>
                        <a:t>, SNL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2:00pm-3:00pm</a:t>
                      </a: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t>Refactoring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600" i="1" dirty="0">
                          <a:solidFill>
                            <a:schemeClr val="tx2"/>
                          </a:solidFill>
                          <a:effectLst/>
                        </a:rPr>
                        <a:t>3:00pm-3:15pm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2072727661"/>
                  </a:ext>
                </a:extLst>
              </a:tr>
              <a:tr h="370840">
                <a:tc>
                  <a:txBody>
                    <a:bodyPr/>
                    <a:lstStyle/>
                    <a:p>
                      <a:pPr rtl="0" fontAlgn="t">
                        <a:spcBef>
                          <a:spcPts val="0"/>
                        </a:spcBef>
                        <a:spcAft>
                          <a:spcPts val="0"/>
                        </a:spcAft>
                      </a:pPr>
                      <a:r>
                        <a:rPr lang="en-US" sz="1600" dirty="0">
                          <a:effectLst/>
                        </a:rPr>
                        <a:t>3:15pm-3:45pm</a:t>
                      </a:r>
                    </a:p>
                  </a:txBody>
                  <a:tcPr marL="63500" marR="63500" marT="63500" marB="63500"/>
                </a:tc>
                <a:tc>
                  <a:txBody>
                    <a:bodyPr/>
                    <a:lstStyle/>
                    <a:p>
                      <a:pPr>
                        <a:lnSpc>
                          <a:spcPct val="100000"/>
                        </a:lnSpc>
                      </a:pPr>
                      <a:r>
                        <a:rPr lang="en-US" sz="1600" i="0" dirty="0"/>
                        <a:t>08</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Mark C. Miller, LLNL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600" dirty="0">
                          <a:effectLst/>
                        </a:rPr>
                        <a:t>3:45pm-4:30pm</a:t>
                      </a:r>
                    </a:p>
                  </a:txBody>
                  <a:tcPr marL="63500" marR="63500" marT="63500" marB="63500"/>
                </a:tc>
                <a:tc>
                  <a:txBody>
                    <a:bodyPr/>
                    <a:lstStyle/>
                    <a:p>
                      <a:pPr>
                        <a:lnSpc>
                          <a:spcPct val="100000"/>
                        </a:lnSpc>
                      </a:pPr>
                      <a:r>
                        <a:rPr lang="en-US" sz="1600" i="0" dirty="0"/>
                        <a:t>09</a:t>
                      </a:r>
                    </a:p>
                  </a:txBody>
                  <a:tcPr/>
                </a:tc>
                <a:tc>
                  <a:txBody>
                    <a:bodyPr/>
                    <a:lstStyle/>
                    <a:p>
                      <a:pPr>
                        <a:lnSpc>
                          <a:spcPct val="100000"/>
                        </a:lnSpc>
                      </a:pPr>
                      <a:r>
                        <a:rPr lang="en-US" sz="1600" i="0" dirty="0"/>
                        <a:t>Reproducibility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600" dirty="0">
                          <a:effectLst/>
                        </a:rPr>
                        <a:t>4:30pm-4:45pm</a:t>
                      </a:r>
                    </a:p>
                  </a:txBody>
                  <a:tcPr marL="63500" marR="63500" marT="63500" marB="63500"/>
                </a:tc>
                <a:tc>
                  <a:txBody>
                    <a:bodyPr/>
                    <a:lstStyle/>
                    <a:p>
                      <a:pPr>
                        <a:lnSpc>
                          <a:spcPct val="100000"/>
                        </a:lnSpc>
                      </a:pPr>
                      <a:r>
                        <a:rPr lang="en-US" sz="1600" i="0" dirty="0"/>
                        <a:t>10</a:t>
                      </a:r>
                    </a:p>
                  </a:txBody>
                  <a:tcPr/>
                </a:tc>
                <a:tc>
                  <a:txBody>
                    <a:bodyPr/>
                    <a:lstStyle/>
                    <a:p>
                      <a:pPr>
                        <a:lnSpc>
                          <a:spcPct val="100000"/>
                        </a:lnSpc>
                      </a:pPr>
                      <a:r>
                        <a:rPr lang="en-US" sz="1600" i="0" dirty="0"/>
                        <a:t>Summary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1E432556-E434-4E1C-BF45-B1AFC4484FCE}"/>
              </a:ext>
            </a:extLst>
          </p:cNvPr>
          <p:cNvGrpSpPr/>
          <p:nvPr/>
        </p:nvGrpSpPr>
        <p:grpSpPr>
          <a:xfrm>
            <a:off x="79513" y="5477471"/>
            <a:ext cx="12029799" cy="390939"/>
            <a:chOff x="79513" y="1653208"/>
            <a:chExt cx="12029799" cy="390939"/>
          </a:xfrm>
        </p:grpSpPr>
        <p:cxnSp>
          <p:nvCxnSpPr>
            <p:cNvPr id="6" name="Straight Connector 5">
              <a:extLst>
                <a:ext uri="{FF2B5EF4-FFF2-40B4-BE49-F238E27FC236}">
                  <a16:creationId xmlns:a16="http://schemas.microsoft.com/office/drawing/2014/main" id="{9AA33DBE-3BD6-492A-8E9C-70D4DB3E9C16}"/>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957A1BD6-3A70-4C4B-AEC3-852CA4552EE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Arrow: Right 8">
              <a:extLst>
                <a:ext uri="{FF2B5EF4-FFF2-40B4-BE49-F238E27FC236}">
                  <a16:creationId xmlns:a16="http://schemas.microsoft.com/office/drawing/2014/main" id="{FE4BC733-9F58-4075-B4C7-73715C39DC54}"/>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40246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August 2020,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spcBef>
                <a:spcPts val="800"/>
              </a:spcBef>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 Deborah Stevens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endParaRPr lang="en-US" dirty="0"/>
          </a:p>
          <a:p>
            <a:r>
              <a:rPr lang="en-US" dirty="0"/>
              <a:t>Integration</a:t>
            </a:r>
          </a:p>
          <a:p>
            <a:pPr lvl="1"/>
            <a:r>
              <a:rPr lang="en-US" dirty="0"/>
              <a:t>Changes across key branches merged &amp; tested to ensure the “whole” still works</a:t>
            </a:r>
          </a:p>
          <a:p>
            <a:pPr lvl="1"/>
            <a:r>
              <a:rPr lang="en-US" dirty="0"/>
              <a:t>Develop, develop, develop, merge, merge, merge, test, test, test…NO!</a:t>
            </a:r>
          </a:p>
          <a:p>
            <a:pPr lvl="1"/>
            <a:r>
              <a:rPr lang="en-US" dirty="0"/>
              <a:t>Develop, merge, test, develop, merge, test, develop, merge, test…YES!</a:t>
            </a:r>
          </a:p>
          <a:p>
            <a:endParaRPr lang="en-US" dirty="0"/>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737359"/>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Potential issues: change attribution, timeliness of results, multiple branches of development</a:t>
            </a:r>
          </a:p>
          <a:p>
            <a:endParaRPr lang="en-US" dirty="0"/>
          </a:p>
          <a:p>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85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85000" lnSpcReduction="20000"/>
          </a:bodyPr>
          <a:lstStyle/>
          <a:p>
            <a:endParaRPr lang="en-US" dirty="0"/>
          </a:p>
          <a:p>
            <a:r>
              <a:rPr lang="en-US" dirty="0"/>
              <a:t>Defining failure for </a:t>
            </a:r>
            <a:r>
              <a:rPr lang="en-US" i="1" dirty="0"/>
              <a:t>many</a:t>
            </a:r>
            <a:r>
              <a:rPr lang="en-US" dirty="0"/>
              <a:t> configurations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config. (e.g. GPU type/count)</a:t>
            </a:r>
          </a:p>
          <a:p>
            <a:pPr lvl="2"/>
            <a:r>
              <a:rPr lang="en-US" dirty="0"/>
              <a:t>Not always suitable for large, HPC projects due to need</a:t>
            </a:r>
            <a:br>
              <a:rPr lang="en-US" dirty="0"/>
            </a:br>
            <a:r>
              <a:rPr lang="en-US" dirty="0"/>
              <a:t>for longer than usual time to run</a:t>
            </a:r>
          </a:p>
          <a:p>
            <a:endParaRPr lang="en-US" dirty="0"/>
          </a:p>
          <a:p>
            <a:r>
              <a:rPr lang="en-US" dirty="0"/>
              <a:t>Site-local Resources</a:t>
            </a:r>
          </a:p>
          <a:p>
            <a:pPr lvl="1"/>
            <a:r>
              <a:rPr lang="en-US" dirty="0"/>
              <a:t>Examples: Bamboo @ LLNL, Jenkins @ ANL, Travis+CDash @ NERSC, etc.</a:t>
            </a:r>
          </a:p>
          <a:p>
            <a:pPr lvl="1"/>
            <a:r>
              <a:rPr lang="en-US" dirty="0"/>
              <a:t>ECP Program: GitLab-CI @ ANL, LANL, LLNL, NERSC, ORNL, SNL</a:t>
            </a:r>
          </a:p>
          <a:p>
            <a:pPr marL="0" indent="0">
              <a:buNone/>
            </a:pPr>
            <a:endParaRPr lang="en-US" dirty="0"/>
          </a:p>
          <a:p>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79044" y="6092509"/>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3050949"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1_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21833</TotalTime>
  <Words>1414</Words>
  <Application>Microsoft Office PowerPoint</Application>
  <PresentationFormat>Custom</PresentationFormat>
  <Paragraphs>205</Paragraphs>
  <Slides>17</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17</vt:i4>
      </vt:variant>
    </vt:vector>
  </HeadingPairs>
  <TitlesOfParts>
    <vt:vector size="22" baseType="lpstr">
      <vt:lpstr>Arial</vt:lpstr>
      <vt:lpstr>Arial Black</vt:lpstr>
      <vt:lpstr>Calibri</vt:lpstr>
      <vt:lpstr>Presentations (Wide Screen)</vt:lpstr>
      <vt:lpstr>1_Presentations (Wide Screen)</vt:lpstr>
      <vt:lpstr>Continuous Integration</vt:lpstr>
      <vt:lpstr>License, Citation and Acknowledgements</vt:lpstr>
      <vt:lpstr>What is Continuous Integration (CI) Testing</vt:lpstr>
      <vt:lpstr>Automated Testing vs. Continuous Integration (CI) Testing</vt:lpstr>
      <vt:lpstr>Examples…</vt:lpstr>
      <vt:lpstr>CI Testing is one part of the “Shift Left” movement in DevOps</vt:lpstr>
      <vt:lpstr>What can make CI Difficult</vt:lpstr>
      <vt:lpstr>CI Resources (Where do jobs run?)</vt:lpstr>
      <vt:lpstr>Examples…</vt:lpstr>
      <vt:lpstr>ECP CI Resources</vt:lpstr>
      <vt:lpstr>Getting started with CI</vt:lpstr>
      <vt:lpstr>https://github.com/betterscientificsoftware/hello-numerical-world</vt:lpstr>
      <vt:lpstr>Getting started with CI: </vt:lpstr>
      <vt:lpstr>Getting started with CI: </vt:lpstr>
      <vt:lpstr>travis-ci.com</vt:lpstr>
      <vt:lpstr>After Hours Hands-on Lesson (Video demo to be uploaded to YouTube)</vt:lpstr>
      <vt:lpstr>Agenda</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477</cp:revision>
  <cp:lastPrinted>2017-11-02T18:35:01Z</cp:lastPrinted>
  <dcterms:created xsi:type="dcterms:W3CDTF">2018-11-06T17:28:56Z</dcterms:created>
  <dcterms:modified xsi:type="dcterms:W3CDTF">2020-08-06T02:10:42Z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